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56" r:id="rId2"/>
    <p:sldId id="452" r:id="rId3"/>
    <p:sldId id="454" r:id="rId4"/>
    <p:sldId id="439" r:id="rId5"/>
    <p:sldId id="442" r:id="rId6"/>
    <p:sldId id="445" r:id="rId7"/>
    <p:sldId id="441" r:id="rId8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cques" initials="J" lastIdx="5" clrIdx="0"/>
  <p:cmAuthor id="1" name="Jean-Olivier Garnier" initials="JG" lastIdx="6" clrIdx="1"/>
  <p:cmAuthor id="2" name="Anne Boisteux" initials="AB" lastIdx="3" clrIdx="2">
    <p:extLst>
      <p:ext uri="{19B8F6BF-5375-455C-9EA6-DF929625EA0E}">
        <p15:presenceInfo xmlns="" xmlns:p15="http://schemas.microsoft.com/office/powerpoint/2012/main" userId="d61dcdb71d986db2" providerId="Windows Live"/>
      </p:ext>
    </p:extLst>
  </p:cmAuthor>
  <p:cmAuthor id="3" name="Anne Boisteux" initials="AB [2]" lastIdx="6" clrIdx="3">
    <p:extLst>
      <p:ext uri="{19B8F6BF-5375-455C-9EA6-DF929625EA0E}">
        <p15:presenceInfo xmlns="" xmlns:p15="http://schemas.microsoft.com/office/powerpoint/2012/main" userId="Anne Boisteu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0000"/>
    <a:srgbClr val="FF0909"/>
    <a:srgbClr val="FFFFFF"/>
    <a:srgbClr val="FC4412"/>
    <a:srgbClr val="EBFFF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28" autoAdjust="0"/>
    <p:restoredTop sz="79570" autoAdjust="0"/>
  </p:normalViewPr>
  <p:slideViewPr>
    <p:cSldViewPr>
      <p:cViewPr varScale="1">
        <p:scale>
          <a:sx n="72" d="100"/>
          <a:sy n="72" d="100"/>
        </p:scale>
        <p:origin x="-14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AE9A8B89-3FFC-423A-98A9-B4F73DB99340}" type="datetimeFigureOut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655D5F0-C827-4474-BE15-353408ACE5E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13470064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C7091A6-D672-4A40-B397-C57728F23090}" type="datetimeFigureOut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6097228-9D35-46FA-B34A-AC0182A5F62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17730046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dirty="0"/>
              <a:t>Cycle 4 : cycle des approfondissements (5</a:t>
            </a:r>
            <a:r>
              <a:rPr lang="fr-FR" altLang="fr-FR" baseline="30000" dirty="0"/>
              <a:t>ème</a:t>
            </a:r>
            <a:r>
              <a:rPr lang="fr-FR" altLang="fr-FR" dirty="0"/>
              <a:t>, 4</a:t>
            </a:r>
            <a:r>
              <a:rPr lang="fr-FR" altLang="fr-FR" baseline="30000" dirty="0"/>
              <a:t>ème</a:t>
            </a:r>
            <a:r>
              <a:rPr lang="fr-FR" altLang="fr-FR" dirty="0"/>
              <a:t>, 3</a:t>
            </a:r>
            <a:r>
              <a:rPr lang="fr-FR" altLang="fr-FR" baseline="30000" dirty="0"/>
              <a:t>ème</a:t>
            </a:r>
            <a:r>
              <a:rPr lang="fr-FR" altLang="fr-FR" dirty="0"/>
              <a:t>)</a:t>
            </a: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5BDEEA-C3B2-4B1E-869A-0E1DCB61548A}" type="slidenum">
              <a:rPr lang="fr-FR" altLang="fr-FR"/>
              <a:pPr/>
              <a:t>2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2751287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Extraits du programme du cycle 4, physique-chimie (introduction p.327) :</a:t>
            </a:r>
          </a:p>
          <a:p>
            <a:endParaRPr lang="fr-F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connaissance et la pratique de ces thèmes aident à construire l’autonomie du</a:t>
            </a: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futur citoyen par le développement de son jugement critique, et lui inculquent</a:t>
            </a: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valeurs, essentielles en sciences, de respect des faits, de responsabilité et de</a:t>
            </a: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coopération.</a:t>
            </a:r>
          </a:p>
          <a:p>
            <a:endParaRPr lang="fr-F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DD7C735-25F3-4545-927F-7629609C8117}" type="slidenum">
              <a:rPr lang="fr-FR" altLang="fr-FR"/>
              <a:pPr/>
              <a:t>4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2318886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fr-FR" altLang="fr-FR" dirty="0"/>
              <a:t>Remarque à propos du vocabulaire :</a:t>
            </a: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Dans un circuit électrique, le mot « maille » remplace le mot « boucle ».</a:t>
            </a:r>
            <a:endParaRPr lang="fr-FR" altLang="fr-FR" dirty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E871E50-95ED-47BC-AF83-1E6E305E3981}" type="slidenum">
              <a:rPr lang="fr-FR" altLang="fr-FR"/>
              <a:pPr/>
              <a:t>5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1600717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indent="0" algn="ctr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fr-FR" altLang="fr-FR" sz="2000" b="1" dirty="0">
                <a:solidFill>
                  <a:schemeClr val="tx2"/>
                </a:solidFill>
                <a:latin typeface="Calibri" panose="020F0502020204030204" pitchFamily="34" charset="0"/>
              </a:rPr>
              <a:t>Le diplôme national du brevet, session 2017</a:t>
            </a:r>
          </a:p>
          <a:p>
            <a:pPr marL="0" indent="0" algn="ctr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fr-FR" altLang="fr-FR" sz="14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285750" indent="-285750" eaLnBrk="1" hangingPunct="1">
              <a:spcBef>
                <a:spcPts val="0"/>
              </a:spcBef>
              <a:buFont typeface="Symbol" panose="05050102010706020507" pitchFamily="18" charset="2"/>
              <a:buChar char="·"/>
              <a:defRPr/>
            </a:pPr>
            <a:r>
              <a:rPr lang="fr-FR" altLang="fr-FR" sz="1600" b="1" dirty="0">
                <a:solidFill>
                  <a:schemeClr val="tx2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La maîtrise du socle commun (en fin de cycle 4)</a:t>
            </a:r>
          </a:p>
          <a:p>
            <a:pPr marL="285750" indent="-285750" eaLnBrk="1" hangingPunct="1">
              <a:spcBef>
                <a:spcPts val="0"/>
              </a:spcBef>
              <a:buFontTx/>
              <a:buChar char="-"/>
              <a:defRPr/>
            </a:pPr>
            <a:r>
              <a:rPr lang="fr-FR" altLang="fr-FR" sz="1400" dirty="0">
                <a:latin typeface="+mn-lt"/>
                <a:sym typeface="Symbol" panose="05050102010706020507" pitchFamily="18" charset="2"/>
              </a:rPr>
              <a:t>Elle s’appuie </a:t>
            </a:r>
            <a:r>
              <a:rPr lang="fr-FR" sz="1400" dirty="0">
                <a:latin typeface="+mn-lt"/>
              </a:rPr>
              <a:t>sur l'appréciation du niveau atteint dans </a:t>
            </a:r>
            <a:r>
              <a:rPr lang="fr-FR" sz="1400" b="1" dirty="0">
                <a:solidFill>
                  <a:srgbClr val="FF0000"/>
                </a:solidFill>
                <a:latin typeface="+mn-lt"/>
              </a:rPr>
              <a:t>chacune des quatre composantes du premier domaine</a:t>
            </a:r>
            <a:r>
              <a:rPr lang="fr-FR" sz="1400" dirty="0">
                <a:latin typeface="+mn-lt"/>
              </a:rPr>
              <a:t>, et dans </a:t>
            </a:r>
            <a:r>
              <a:rPr lang="fr-FR" sz="1400" b="1" dirty="0">
                <a:solidFill>
                  <a:srgbClr val="FF0000"/>
                </a:solidFill>
                <a:latin typeface="+mn-lt"/>
              </a:rPr>
              <a:t>chacun des quatre autres domaines</a:t>
            </a:r>
            <a:r>
              <a:rPr lang="fr-FR" sz="1400" b="1" dirty="0">
                <a:latin typeface="+mn-lt"/>
              </a:rPr>
              <a:t> </a:t>
            </a:r>
            <a:r>
              <a:rPr lang="fr-FR" sz="1400" dirty="0">
                <a:latin typeface="+mn-lt"/>
              </a:rPr>
              <a:t>(2, 3, 4 et 5).</a:t>
            </a:r>
          </a:p>
          <a:p>
            <a:pPr marL="285750" indent="-285750" eaLnBrk="1" hangingPunct="1">
              <a:spcBef>
                <a:spcPts val="0"/>
              </a:spcBef>
              <a:buFontTx/>
              <a:buChar char="-"/>
              <a:defRPr/>
            </a:pPr>
            <a:r>
              <a:rPr lang="fr-FR" sz="1400" dirty="0">
                <a:latin typeface="+mn-lt"/>
              </a:rPr>
              <a:t>Ces différents éléments seront évalués selon une </a:t>
            </a:r>
            <a:r>
              <a:rPr lang="fr-FR" sz="1400" b="1" dirty="0">
                <a:solidFill>
                  <a:srgbClr val="FF0000"/>
                </a:solidFill>
                <a:latin typeface="+mn-lt"/>
              </a:rPr>
              <a:t>échelle à quatre niveaux</a:t>
            </a:r>
            <a:r>
              <a:rPr lang="fr-FR" sz="1400" dirty="0">
                <a:latin typeface="+mn-lt"/>
              </a:rPr>
              <a:t> : </a:t>
            </a:r>
            <a:r>
              <a:rPr lang="fr-FR" sz="1400" dirty="0">
                <a:solidFill>
                  <a:srgbClr val="FF0000"/>
                </a:solidFill>
                <a:latin typeface="+mn-lt"/>
              </a:rPr>
              <a:t>maîtrise insuffisante, maîtrise fragile, maîtrise satisfaisante et très bonne maîtrise</a:t>
            </a:r>
            <a:r>
              <a:rPr lang="fr-FR" sz="1400" dirty="0">
                <a:latin typeface="+mn-lt"/>
              </a:rPr>
              <a:t>. </a:t>
            </a:r>
            <a:endParaRPr lang="fr-FR" altLang="fr-FR" sz="1400" b="1" dirty="0">
              <a:solidFill>
                <a:schemeClr val="tx2"/>
              </a:solidFill>
              <a:latin typeface="+mn-lt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sz="1400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285750" indent="-285750" eaLnBrk="1" hangingPunct="1">
              <a:spcBef>
                <a:spcPts val="0"/>
              </a:spcBef>
              <a:buFont typeface="Symbol" panose="05050102010706020507" pitchFamily="18" charset="2"/>
              <a:buChar char="·"/>
              <a:defRPr/>
            </a:pPr>
            <a:r>
              <a:rPr lang="fr-FR" altLang="fr-FR" sz="1600" b="1" dirty="0">
                <a:solidFill>
                  <a:schemeClr val="tx2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Les 3 épreuves de l’examen terminal (pour les candidats scolaires) :</a:t>
            </a:r>
            <a:endParaRPr lang="fr-FR" altLang="fr-FR" sz="16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>
              <a:spcBef>
                <a:spcPts val="500"/>
              </a:spcBef>
              <a:buFontTx/>
              <a:buChar char="-"/>
              <a:defRPr/>
            </a:pPr>
            <a:r>
              <a:rPr lang="fr-FR" sz="1400" dirty="0">
                <a:latin typeface="+mn-lt"/>
              </a:rPr>
              <a:t>une </a:t>
            </a:r>
            <a:r>
              <a:rPr lang="fr-FR" sz="1400" b="1" dirty="0">
                <a:latin typeface="+mn-lt"/>
              </a:rPr>
              <a:t>épreuve écrite 1 qui porte sur les programmes de mathématiques (2h), physique-chimie, sciences de la vie et de la Terre et technologie (1h)</a:t>
            </a:r>
            <a:r>
              <a:rPr lang="fr-FR" sz="1400" dirty="0">
                <a:latin typeface="+mn-lt"/>
              </a:rPr>
              <a:t> (ou leurs équivalents pour la série professionnelle) ;</a:t>
            </a:r>
          </a:p>
          <a:p>
            <a:pPr>
              <a:spcBef>
                <a:spcPts val="500"/>
              </a:spcBef>
              <a:buFontTx/>
              <a:buChar char="-"/>
              <a:defRPr/>
            </a:pPr>
            <a:r>
              <a:rPr lang="fr-FR" sz="1400" dirty="0">
                <a:latin typeface="+mn-lt"/>
              </a:rPr>
              <a:t>une </a:t>
            </a:r>
            <a:r>
              <a:rPr lang="fr-FR" sz="1400" b="1" dirty="0">
                <a:latin typeface="+mn-lt"/>
              </a:rPr>
              <a:t>épreuve écrite 2 qui porte sur les programmes de français (3h) , histoire et géographie et enseignement moral et civique (2h ;</a:t>
            </a:r>
            <a:endParaRPr lang="fr-FR" sz="1400" dirty="0">
              <a:latin typeface="+mn-lt"/>
            </a:endParaRPr>
          </a:p>
          <a:p>
            <a:pPr>
              <a:spcBef>
                <a:spcPts val="500"/>
              </a:spcBef>
              <a:defRPr/>
            </a:pPr>
            <a:r>
              <a:rPr lang="fr-FR" sz="1400" dirty="0">
                <a:latin typeface="+mn-lt"/>
              </a:rPr>
              <a:t>- une </a:t>
            </a:r>
            <a:r>
              <a:rPr lang="fr-FR" sz="1400" b="1" dirty="0">
                <a:latin typeface="+mn-lt"/>
              </a:rPr>
              <a:t>épreuve orale</a:t>
            </a:r>
            <a:r>
              <a:rPr lang="fr-FR" sz="1400" dirty="0">
                <a:latin typeface="+mn-lt"/>
              </a:rPr>
              <a:t> (15 min) qui porte sur un des projets menés par le candidat pendant le cycle 4 dans le cadre des EPI, ou sur un des parcours éducatifs.</a:t>
            </a:r>
          </a:p>
          <a:p>
            <a:pPr marL="285750" indent="-285750" eaLnBrk="1" hangingPunct="1">
              <a:spcBef>
                <a:spcPts val="0"/>
              </a:spcBef>
              <a:buFont typeface="Symbol" panose="05050102010706020507" pitchFamily="18" charset="2"/>
              <a:buChar char="·"/>
              <a:defRPr/>
            </a:pPr>
            <a:endParaRPr lang="fr-FR" altLang="fr-FR" sz="1400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>
                <a:latin typeface="+mn-lt"/>
              </a:rPr>
              <a:t>A</a:t>
            </a:r>
            <a:r>
              <a:rPr lang="fr-FR" b="1" baseline="0" dirty="0">
                <a:latin typeface="+mn-lt"/>
              </a:rPr>
              <a:t> compléter avec la circulaire du 8 avril 2016, précisant les modalités du DNB : 15 min de pause entre les épreuves de maths et de Sciences …</a:t>
            </a:r>
            <a:endParaRPr lang="fr-FR" b="1" dirty="0">
              <a:latin typeface="+mn-lt"/>
            </a:endParaRPr>
          </a:p>
          <a:p>
            <a:pPr>
              <a:defRPr/>
            </a:pPr>
            <a:endParaRPr lang="fr-FR" altLang="fr-FR" dirty="0">
              <a:latin typeface="Calibri" panose="020F0502020204030204" pitchFamily="34" charset="0"/>
            </a:endParaRPr>
          </a:p>
          <a:p>
            <a:pPr>
              <a:defRPr/>
            </a:pPr>
            <a:endParaRPr lang="fr-FR" altLang="fr-FR" dirty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DBD294-058B-4087-8F5C-8B0ECC78BB4C}" type="slidenum">
              <a:rPr lang="fr-FR" altLang="fr-FR"/>
              <a:pPr/>
              <a:t>6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3956457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dirty="0"/>
          </a:p>
        </p:txBody>
      </p:sp>
      <p:sp>
        <p:nvSpPr>
          <p:cNvPr id="3686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911F53E-87DC-451A-8274-9357933AA6A2}" type="slidenum">
              <a:rPr lang="fr-FR" altLang="fr-FR"/>
              <a:pPr/>
              <a:t>7</a:t>
            </a:fld>
            <a:endParaRPr lang="fr-FR" altLang="fr-FR"/>
          </a:p>
        </p:txBody>
      </p:sp>
    </p:spTree>
    <p:extLst>
      <p:ext uri="{BB962C8B-B14F-4D97-AF65-F5344CB8AC3E}">
        <p14:creationId xmlns="" xmlns:p14="http://schemas.microsoft.com/office/powerpoint/2010/main" val="68028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1E1A5-9C25-455A-8D7A-742EB94A8CBA}" type="datetime1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8553-38C1-465E-A814-2D29F0FA25F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017E6-ADBF-45BD-91DC-39D47D11E9D9}" type="datetime1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BEA66-8DC1-4B59-9360-42CFD1C41A5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FB2D8-166A-4A38-9A73-EBA9930A50EE}" type="datetime1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92C43-92A9-45F6-85EA-2730E043BE8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59E48-C730-4808-A6ED-B5E398C452A5}" type="datetime1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F69E4-5AF1-461C-91A6-6E7A396ED00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F5EA1-9579-4926-8392-29D666D189D0}" type="datetime1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DB382-ECC1-4A2D-8612-C00A84C55D5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C1FEE-D387-44EE-9AE6-A3ED7F963380}" type="datetime1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2DBF2-A93A-41FA-96BD-29A59FB2641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0307D-FCBE-4743-90AF-8509B8E9618B}" type="datetime1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5CF41-F17C-41CB-B5A0-2DAD66D614B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C3952-6594-4144-8978-F4839541866C}" type="datetime1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D302D-7D67-4515-94A4-C4D0E785906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4974F-E121-47C1-86A5-D0662BEEA184}" type="datetime1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CDECC-AAA8-4C33-A1E7-25156E585EC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3B559-3096-4D47-B43E-AB6F33CEB4BA}" type="datetime1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6724F-3EE3-4412-8654-D23255B4A0D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494C-A26F-41BF-BE85-9ECC798C2B9C}" type="datetime1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00A6E-383F-4366-9AD1-002107F9DC8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8DA8E8-DA8B-44C0-94E1-076C369E76F9}" type="datetime1">
              <a:rPr lang="fr-FR"/>
              <a:pPr>
                <a:defRPr/>
              </a:pPr>
              <a:t>15/03/2018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4F24BA8-F038-4EDB-9A34-117340CC8E2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hyperlink" Target="Comparaison%20des%20programmes%20de%20physique-chimie_actuels%20et%202016_v2.docx" TargetMode="External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ucation.gouv.fr/pid285/bulletin_officiel.html?cid_bo=96710" TargetMode="External"/><Relationship Id="rId3" Type="http://schemas.openxmlformats.org/officeDocument/2006/relationships/notesSlide" Target="../notesSlides/notesSlide5.xml"/><Relationship Id="rId7" Type="http://schemas.openxmlformats.org/officeDocument/2006/relationships/hyperlink" Target="http://www.education.gouv.fr/pid285/bulletin_officiel.html?cid_bo=94717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hyperlink" Target="http://cache.media.education.gouv.fr/file/48/62/7/collegeprogramme-24-12-2015_517627.pdf" TargetMode="External"/><Relationship Id="rId11" Type="http://schemas.openxmlformats.org/officeDocument/2006/relationships/hyperlink" Target="http://www.education.gouv.fr/pid285/bulletin_officiel.html?cid_bo=100848" TargetMode="External"/><Relationship Id="rId5" Type="http://schemas.openxmlformats.org/officeDocument/2006/relationships/hyperlink" Target="http://cache.media.education.gouv.fr/file/17/45/6/Socle_commun_de_connaissances,_de_competences_et_de_culture_415456.pdf" TargetMode="External"/><Relationship Id="rId10" Type="http://schemas.openxmlformats.org/officeDocument/2006/relationships/hyperlink" Target="http://www.education.gouv.fr/pid285/bulletin_officiel.html?cid_bo=97271" TargetMode="External"/><Relationship Id="rId4" Type="http://schemas.openxmlformats.org/officeDocument/2006/relationships/oleObject" Target="../embeddings/oleObject7.bin"/><Relationship Id="rId9" Type="http://schemas.openxmlformats.org/officeDocument/2006/relationships/hyperlink" Target="http://www.education.gouv.fr/pid285/bulletin_officiel.html?cid_bo=9726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="" xmlns:a16="http://schemas.microsoft.com/office/drawing/2014/main" id="{238D9FE8-AA6A-492F-A4B5-348451D78956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1259632" cy="6858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1600" b="1"/>
              <a:t/>
            </a:r>
            <a:br>
              <a:rPr lang="fr-FR" sz="1600" b="1"/>
            </a:br>
            <a:r>
              <a:rPr lang="fr-FR" sz="1600" b="1"/>
              <a:t/>
            </a:r>
            <a:br>
              <a:rPr lang="fr-FR" sz="1600" b="1"/>
            </a:br>
            <a:endParaRPr lang="fr-FR" sz="1600" b="1" dirty="0"/>
          </a:p>
        </p:txBody>
      </p:sp>
      <p:graphicFrame>
        <p:nvGraphicFramePr>
          <p:cNvPr id="26629" name="Object 8">
            <a:extLst>
              <a:ext uri="{FF2B5EF4-FFF2-40B4-BE49-F238E27FC236}">
                <a16:creationId xmlns="" xmlns:a16="http://schemas.microsoft.com/office/drawing/2014/main" id="{DBB9F385-AA10-4F0E-BA1C-CCDCF7110DB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12850" cy="1552575"/>
        </p:xfrm>
        <a:graphic>
          <a:graphicData uri="http://schemas.openxmlformats.org/presentationml/2006/ole">
            <p:oleObj spid="_x0000_s62479" name="Image" r:id="rId3" imgW="1211580" imgH="1552956" progId="Word.Picture.8">
              <p:embed/>
            </p:oleObj>
          </a:graphicData>
        </a:graphic>
      </p:graphicFrame>
      <p:sp>
        <p:nvSpPr>
          <p:cNvPr id="26631" name="Espace réservé du numéro de diapositive 8">
            <a:extLst>
              <a:ext uri="{FF2B5EF4-FFF2-40B4-BE49-F238E27FC236}">
                <a16:creationId xmlns="" xmlns:a16="http://schemas.microsoft.com/office/drawing/2014/main" id="{540B9788-E6F9-4BA0-B9EF-5BFE08ED5E73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4828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6A20EB4-C17E-4B4C-9BA0-961189CE6AF3}" type="slidenum">
              <a:rPr lang="fr-FR" altLang="fr-FR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rgbClr val="898989"/>
              </a:solidFill>
            </a:endParaRPr>
          </a:p>
        </p:txBody>
      </p:sp>
      <p:sp>
        <p:nvSpPr>
          <p:cNvPr id="26632" name="Espace réservé du contenu 2">
            <a:extLst>
              <a:ext uri="{FF2B5EF4-FFF2-40B4-BE49-F238E27FC236}">
                <a16:creationId xmlns="" xmlns:a16="http://schemas.microsoft.com/office/drawing/2014/main" id="{4F9A1E81-35BE-48B7-B8AE-96FB996A7C71}"/>
              </a:ext>
            </a:extLst>
          </p:cNvPr>
          <p:cNvSpPr>
            <a:spLocks/>
          </p:cNvSpPr>
          <p:nvPr/>
        </p:nvSpPr>
        <p:spPr bwMode="auto">
          <a:xfrm>
            <a:off x="1476375" y="739775"/>
            <a:ext cx="7127875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   Une nouvelle organisation du collège fondée sur l’accompagnement pédagogique de tous les élèves</a:t>
            </a:r>
            <a:endParaRPr lang="fr-FR" altLang="fr-FR" sz="2400"/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900"/>
          </a:p>
        </p:txBody>
      </p:sp>
      <p:sp>
        <p:nvSpPr>
          <p:cNvPr id="26633" name="ZoneTexte 11">
            <a:extLst>
              <a:ext uri="{FF2B5EF4-FFF2-40B4-BE49-F238E27FC236}">
                <a16:creationId xmlns="" xmlns:a16="http://schemas.microsoft.com/office/drawing/2014/main" id="{94B5DAAE-DBE0-4D5D-B3F4-662BD6C297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850" y="6262688"/>
            <a:ext cx="15113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000" i="1">
                <a:latin typeface="Arial" panose="020B0604020202020204" pitchFamily="34" charset="0"/>
              </a:rPr>
              <a:t>DGESCO - Mai 2015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392AE971-2690-4460-ACFF-46B3197D1E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16146" t="15323" r="20069" b="9381"/>
          <a:stretch/>
        </p:blipFill>
        <p:spPr>
          <a:xfrm>
            <a:off x="1881929" y="1850642"/>
            <a:ext cx="6722321" cy="44615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9917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259632" cy="6858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1600" b="1"/>
              <a:t/>
            </a:r>
            <a:br>
              <a:rPr lang="fr-FR" sz="1600" b="1"/>
            </a:br>
            <a:r>
              <a:rPr lang="fr-FR" sz="1600" b="1"/>
              <a:t/>
            </a:r>
            <a:br>
              <a:rPr lang="fr-FR" sz="1600" b="1"/>
            </a:br>
            <a:endParaRPr lang="fr-FR" sz="1600" b="1" dirty="0"/>
          </a:p>
        </p:txBody>
      </p:sp>
      <p:graphicFrame>
        <p:nvGraphicFramePr>
          <p:cNvPr id="3077" name="Object 8"/>
          <p:cNvGraphicFramePr>
            <a:graphicFrameLocks noChangeAspect="1"/>
          </p:cNvGraphicFramePr>
          <p:nvPr/>
        </p:nvGraphicFramePr>
        <p:xfrm>
          <a:off x="0" y="0"/>
          <a:ext cx="1212850" cy="1552575"/>
        </p:xfrm>
        <a:graphic>
          <a:graphicData uri="http://schemas.openxmlformats.org/presentationml/2006/ole">
            <p:oleObj spid="_x0000_s22579" name="Picture" r:id="rId4" imgW="1211580" imgH="1552956" progId="Word.Picture.8">
              <p:embed/>
            </p:oleObj>
          </a:graphicData>
        </a:graphic>
      </p:graphicFrame>
      <p:sp>
        <p:nvSpPr>
          <p:cNvPr id="3078" name="Espace réservé du numéro de diapositive 8"/>
          <p:cNvSpPr txBox="1">
            <a:spLocks noGrp="1"/>
          </p:cNvSpPr>
          <p:nvPr/>
        </p:nvSpPr>
        <p:spPr bwMode="auto">
          <a:xfrm>
            <a:off x="6553200" y="6356350"/>
            <a:ext cx="248285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/>
            <a:fld id="{DF5353B3-0918-41DD-A0D2-3C42C88F23FF}" type="slidenum">
              <a:rPr lang="fr-FR" altLang="fr-FR" sz="12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2</a:t>
            </a:fld>
            <a:endParaRPr lang="fr-FR" altLang="fr-FR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056" name="Espace réservé du contenu 2"/>
          <p:cNvSpPr>
            <a:spLocks/>
          </p:cNvSpPr>
          <p:nvPr/>
        </p:nvSpPr>
        <p:spPr bwMode="auto">
          <a:xfrm>
            <a:off x="1295400" y="548681"/>
            <a:ext cx="7812088" cy="554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fr-FR" altLang="fr-FR" sz="3200" b="1" dirty="0">
                <a:solidFill>
                  <a:schemeClr val="tx2"/>
                </a:solidFill>
                <a:latin typeface="+mn-lt"/>
                <a:ea typeface="ＭＳ Ｐゴシック" panose="020B0600070205080204" pitchFamily="34" charset="-128"/>
              </a:rPr>
              <a:t>les 3 nouveaux cycles d’enseignement </a:t>
            </a:r>
            <a:r>
              <a:rPr lang="fr-FR" altLang="fr-FR" sz="3200" dirty="0">
                <a:solidFill>
                  <a:schemeClr val="tx2"/>
                </a:solidFill>
                <a:latin typeface="+mn-lt"/>
                <a:ea typeface="ＭＳ Ｐゴシック" panose="020B0600070205080204" pitchFamily="34" charset="-128"/>
              </a:rPr>
              <a:t>(scolarité obligatoire): 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fr-FR" altLang="fr-FR" sz="2500" dirty="0">
              <a:solidFill>
                <a:schemeClr val="tx2"/>
              </a:solidFill>
              <a:latin typeface="+mn-lt"/>
              <a:ea typeface="ＭＳ Ｐゴシック" panose="020B0600070205080204" pitchFamily="34" charset="-128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sz="24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sz="24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sz="24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sz="2400" dirty="0">
              <a:latin typeface="Calibri" panose="020F0502020204030204" pitchFamily="34" charset="0"/>
            </a:endParaRPr>
          </a:p>
          <a:p>
            <a:pPr marL="0" indent="0" algn="ctr" eaLnBrk="1" hangingPunct="1">
              <a:spcBef>
                <a:spcPct val="20000"/>
              </a:spcBef>
              <a:defRPr/>
            </a:pPr>
            <a:r>
              <a:rPr lang="fr-FR" altLang="fr-FR" dirty="0">
                <a:ea typeface="ＭＳ Ｐゴシック" panose="020B0600070205080204" pitchFamily="34" charset="-128"/>
              </a:rPr>
              <a:t>Le socle commun de connaissances, de compétences</a:t>
            </a:r>
            <a:r>
              <a:rPr lang="fr-FR" altLang="fr-FR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*</a:t>
            </a:r>
            <a:r>
              <a:rPr lang="fr-FR" altLang="fr-FR" dirty="0">
                <a:ea typeface="ＭＳ Ｐゴシック" panose="020B0600070205080204" pitchFamily="34" charset="-128"/>
              </a:rPr>
              <a:t> et de culture s'acquiert durant l’ensemble de la scolarité obligatoire.</a:t>
            </a:r>
          </a:p>
          <a:p>
            <a:pPr marL="0" indent="0" algn="ctr" eaLnBrk="1" hangingPunct="1">
              <a:spcBef>
                <a:spcPct val="20000"/>
              </a:spcBef>
              <a:defRPr/>
            </a:pPr>
            <a:endParaRPr lang="fr-FR" altLang="fr-FR" dirty="0">
              <a:ea typeface="ＭＳ Ｐゴシック" panose="020B0600070205080204" pitchFamily="34" charset="-128"/>
            </a:endParaRP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fr-FR" dirty="0"/>
              <a:t>*</a:t>
            </a:r>
            <a:r>
              <a:rPr lang="fr-FR" dirty="0">
                <a:solidFill>
                  <a:srgbClr val="FF0000"/>
                </a:solidFill>
              </a:rPr>
              <a:t> compétence = aptitude à mobiliser ses ressources (connaissances, capacités, attitudes) pour accomplir une tâche ou faire face à une situation complexes ou inédites. </a:t>
            </a:r>
            <a:endParaRPr lang="fr-FR" dirty="0"/>
          </a:p>
          <a:p>
            <a:pPr marL="0" indent="0" algn="ctr" eaLnBrk="1" hangingPunct="1">
              <a:spcBef>
                <a:spcPct val="20000"/>
              </a:spcBef>
              <a:defRPr/>
            </a:pPr>
            <a:endParaRPr lang="fr-FR" altLang="fr-FR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spcBef>
                <a:spcPct val="20000"/>
              </a:spcBef>
              <a:defRPr/>
            </a:pPr>
            <a:r>
              <a:rPr lang="fr-FR" altLang="fr-FR" b="1" dirty="0">
                <a:ea typeface="ＭＳ Ｐゴシック" panose="020B0600070205080204" pitchFamily="34" charset="-128"/>
              </a:rPr>
              <a:t>Les programmes sont </a:t>
            </a:r>
            <a:r>
              <a:rPr lang="fr-FR" altLang="fr-FR" b="1" dirty="0" err="1">
                <a:ea typeface="ＭＳ Ｐゴシック" panose="020B0600070205080204" pitchFamily="34" charset="-128"/>
              </a:rPr>
              <a:t>soclés</a:t>
            </a:r>
            <a:r>
              <a:rPr lang="fr-FR" altLang="fr-FR" b="1" dirty="0">
                <a:ea typeface="ＭＳ Ｐゴシック" panose="020B0600070205080204" pitchFamily="34" charset="-128"/>
              </a:rPr>
              <a:t> et cyclés.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sz="12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sz="12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fr-FR" altLang="fr-FR" sz="28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fr-FR" altLang="fr-FR" sz="28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fr-FR" altLang="fr-FR" sz="12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fr-FR" altLang="fr-FR" dirty="0">
              <a:latin typeface="Calibri" panose="020F0502020204030204" pitchFamily="34" charset="0"/>
            </a:endParaRPr>
          </a:p>
        </p:txBody>
      </p:sp>
      <p:pic>
        <p:nvPicPr>
          <p:cNvPr id="3081" name="Image 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3502" y="2101055"/>
            <a:ext cx="2409825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Image 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5262" y="2102511"/>
            <a:ext cx="2441575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Image 6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6837" y="2113624"/>
            <a:ext cx="2447925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8649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="" xmlns:a16="http://schemas.microsoft.com/office/drawing/2014/main" id="{A052F3C8-BF68-4B8E-A50E-CC8F3DFCA9D8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1259632" cy="6858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1600" b="1"/>
              <a:t/>
            </a:r>
            <a:br>
              <a:rPr lang="fr-FR" sz="1600" b="1"/>
            </a:br>
            <a:r>
              <a:rPr lang="fr-FR" sz="1600" b="1"/>
              <a:t/>
            </a:r>
            <a:br>
              <a:rPr lang="fr-FR" sz="1600" b="1"/>
            </a:br>
            <a:endParaRPr lang="fr-FR" sz="1600" b="1" dirty="0"/>
          </a:p>
        </p:txBody>
      </p:sp>
      <p:graphicFrame>
        <p:nvGraphicFramePr>
          <p:cNvPr id="32773" name="Object 8">
            <a:extLst>
              <a:ext uri="{FF2B5EF4-FFF2-40B4-BE49-F238E27FC236}">
                <a16:creationId xmlns="" xmlns:a16="http://schemas.microsoft.com/office/drawing/2014/main" id="{E0BA867C-16DF-461B-A9D6-2819ABC8D99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12850" cy="1552575"/>
        </p:xfrm>
        <a:graphic>
          <a:graphicData uri="http://schemas.openxmlformats.org/presentationml/2006/ole">
            <p:oleObj spid="_x0000_s60432" name="Image" r:id="rId3" imgW="1211580" imgH="1552956" progId="Word.Picture.8">
              <p:embed/>
            </p:oleObj>
          </a:graphicData>
        </a:graphic>
      </p:graphicFrame>
      <p:sp>
        <p:nvSpPr>
          <p:cNvPr id="32775" name="Espace réservé du numéro de diapositive 8">
            <a:extLst>
              <a:ext uri="{FF2B5EF4-FFF2-40B4-BE49-F238E27FC236}">
                <a16:creationId xmlns="" xmlns:a16="http://schemas.microsoft.com/office/drawing/2014/main" id="{5AE9A89E-EAA2-4282-9D9F-BCE8382E96B8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4828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D79B5F7-FE2F-4792-A037-F4E48EB1DB6A}" type="slidenum">
              <a:rPr lang="fr-FR" altLang="fr-FR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rgbClr val="898989"/>
              </a:solidFill>
            </a:endParaRPr>
          </a:p>
        </p:txBody>
      </p:sp>
      <p:sp>
        <p:nvSpPr>
          <p:cNvPr id="32776" name="Espace réservé du contenu 2">
            <a:extLst>
              <a:ext uri="{FF2B5EF4-FFF2-40B4-BE49-F238E27FC236}">
                <a16:creationId xmlns="" xmlns:a16="http://schemas.microsoft.com/office/drawing/2014/main" id="{5169FBE2-0EBB-4546-96F4-60DD84ABCD04}"/>
              </a:ext>
            </a:extLst>
          </p:cNvPr>
          <p:cNvSpPr>
            <a:spLocks/>
          </p:cNvSpPr>
          <p:nvPr/>
        </p:nvSpPr>
        <p:spPr bwMode="auto">
          <a:xfrm>
            <a:off x="1679575" y="893763"/>
            <a:ext cx="712787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fr-FR" altLang="fr-FR" sz="2800" b="1" dirty="0">
                <a:solidFill>
                  <a:schemeClr val="tx2"/>
                </a:solidFill>
              </a:rPr>
              <a:t>Des domaines du socle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900" dirty="0"/>
          </a:p>
        </p:txBody>
      </p:sp>
      <p:pic>
        <p:nvPicPr>
          <p:cNvPr id="32778" name="Image 2">
            <a:extLst>
              <a:ext uri="{FF2B5EF4-FFF2-40B4-BE49-F238E27FC236}">
                <a16:creationId xmlns="" xmlns:a16="http://schemas.microsoft.com/office/drawing/2014/main" id="{0364D5D3-7452-4994-B532-69034CFF97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1687513"/>
            <a:ext cx="2603500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9" name="Image 3">
            <a:extLst>
              <a:ext uri="{FF2B5EF4-FFF2-40B4-BE49-F238E27FC236}">
                <a16:creationId xmlns="" xmlns:a16="http://schemas.microsoft.com/office/drawing/2014/main" id="{DA0548CF-D86B-42B7-9CF1-66F569816D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413000"/>
            <a:ext cx="271462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0" name="Image 4">
            <a:extLst>
              <a:ext uri="{FF2B5EF4-FFF2-40B4-BE49-F238E27FC236}">
                <a16:creationId xmlns="" xmlns:a16="http://schemas.microsoft.com/office/drawing/2014/main" id="{A47DECD2-6A89-441C-9B1B-00EC3BDC06B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275" y="3352800"/>
            <a:ext cx="2762250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à coins arrondis 9">
            <a:extLst>
              <a:ext uri="{FF2B5EF4-FFF2-40B4-BE49-F238E27FC236}">
                <a16:creationId xmlns="" xmlns:a16="http://schemas.microsoft.com/office/drawing/2014/main" id="{682A8CC0-6D4F-45E3-9603-22D744853620}"/>
              </a:ext>
            </a:extLst>
          </p:cNvPr>
          <p:cNvSpPr/>
          <p:nvPr/>
        </p:nvSpPr>
        <p:spPr>
          <a:xfrm>
            <a:off x="5607050" y="4217988"/>
            <a:ext cx="2519363" cy="935037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97382860-89A0-429A-A805-C03798D8C78D}"/>
              </a:ext>
            </a:extLst>
          </p:cNvPr>
          <p:cNvSpPr txBox="1"/>
          <p:nvPr/>
        </p:nvSpPr>
        <p:spPr>
          <a:xfrm>
            <a:off x="5651500" y="4367213"/>
            <a:ext cx="25209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b="1" dirty="0">
                <a:solidFill>
                  <a:schemeClr val="bg1"/>
                </a:solidFill>
                <a:latin typeface="+mn-lt"/>
              </a:rPr>
              <a:t>Les systèmes naturels et les systèmes techniques</a:t>
            </a:r>
          </a:p>
        </p:txBody>
      </p:sp>
      <p:pic>
        <p:nvPicPr>
          <p:cNvPr id="32783" name="Image 12">
            <a:extLst>
              <a:ext uri="{FF2B5EF4-FFF2-40B4-BE49-F238E27FC236}">
                <a16:creationId xmlns="" xmlns:a16="http://schemas.microsoft.com/office/drawing/2014/main" id="{50E20F76-91C5-4FD2-B9C0-0D3E8044050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275" y="5187950"/>
            <a:ext cx="2744788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6158B0F8-9301-4FB4-955F-914C200B7340}"/>
              </a:ext>
            </a:extLst>
          </p:cNvPr>
          <p:cNvSpPr txBox="1"/>
          <p:nvPr/>
        </p:nvSpPr>
        <p:spPr>
          <a:xfrm>
            <a:off x="6012160" y="5877272"/>
            <a:ext cx="2795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Lien vers doc synthèse socle et PC-</a:t>
            </a:r>
            <a:r>
              <a:rPr lang="fr-FR" dirty="0" err="1"/>
              <a:t>ac</a:t>
            </a:r>
            <a:r>
              <a:rPr lang="fr-FR" dirty="0"/>
              <a:t>-</a:t>
            </a:r>
            <a:r>
              <a:rPr lang="fr-FR" dirty="0" err="1"/>
              <a:t>lyon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15065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259632" cy="6858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1600" b="1"/>
              <a:t/>
            </a:r>
            <a:br>
              <a:rPr lang="fr-FR" sz="1600" b="1"/>
            </a:br>
            <a:r>
              <a:rPr lang="fr-FR" sz="1600" b="1"/>
              <a:t/>
            </a:r>
            <a:br>
              <a:rPr lang="fr-FR" sz="1600" b="1"/>
            </a:br>
            <a:endParaRPr lang="fr-FR" sz="1600" b="1" dirty="0"/>
          </a:p>
        </p:txBody>
      </p:sp>
      <p:graphicFrame>
        <p:nvGraphicFramePr>
          <p:cNvPr id="11269" name="Object 8"/>
          <p:cNvGraphicFramePr>
            <a:graphicFrameLocks noChangeAspect="1"/>
          </p:cNvGraphicFramePr>
          <p:nvPr/>
        </p:nvGraphicFramePr>
        <p:xfrm>
          <a:off x="0" y="0"/>
          <a:ext cx="1212850" cy="1552575"/>
        </p:xfrm>
        <a:graphic>
          <a:graphicData uri="http://schemas.openxmlformats.org/presentationml/2006/ole">
            <p:oleObj spid="_x0000_s11336" name="Picture" r:id="rId4" imgW="1211580" imgH="1552956" progId="Word.Picture.8">
              <p:embed/>
            </p:oleObj>
          </a:graphicData>
        </a:graphic>
      </p:graphicFrame>
      <p:sp>
        <p:nvSpPr>
          <p:cNvPr id="11270" name="Espace réservé du numéro de diapositive 8"/>
          <p:cNvSpPr txBox="1">
            <a:spLocks noGrp="1"/>
          </p:cNvSpPr>
          <p:nvPr/>
        </p:nvSpPr>
        <p:spPr bwMode="auto">
          <a:xfrm>
            <a:off x="6553200" y="6356350"/>
            <a:ext cx="248285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/>
            <a:fld id="{64FAEF5B-8288-4670-A482-04B59C3A2C8B}" type="slidenum">
              <a:rPr lang="fr-FR" altLang="fr-FR" sz="12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4</a:t>
            </a:fld>
            <a:endParaRPr lang="fr-FR" altLang="fr-FR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080" name="Espace réservé du contenu 2"/>
          <p:cNvSpPr>
            <a:spLocks/>
          </p:cNvSpPr>
          <p:nvPr/>
        </p:nvSpPr>
        <p:spPr bwMode="auto">
          <a:xfrm>
            <a:off x="1258888" y="776288"/>
            <a:ext cx="78851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fr-FR" altLang="fr-FR" sz="2800" b="1" dirty="0">
                <a:solidFill>
                  <a:schemeClr val="tx2"/>
                </a:solidFill>
                <a:latin typeface="Calibri" panose="020F0502020204030204" pitchFamily="34" charset="0"/>
              </a:rPr>
              <a:t>Programme de physique-chimie au cycle 4</a:t>
            </a:r>
            <a:endParaRPr lang="fr-FR" altLang="fr-FR" sz="2400" dirty="0"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altLang="fr-FR" sz="2800" b="1" dirty="0">
                <a:latin typeface="Calibri" panose="020F0502020204030204" pitchFamily="34" charset="0"/>
              </a:rPr>
              <a:t> </a:t>
            </a:r>
          </a:p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sz="900" dirty="0"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sz="900" dirty="0">
              <a:latin typeface="Calibri" panose="020F0502020204030204" pitchFamily="34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601788" y="1552575"/>
          <a:ext cx="7200900" cy="5121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20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088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65805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Thèmes</a:t>
                      </a:r>
                    </a:p>
                  </a:txBody>
                  <a:tcPr marL="91441" marR="91441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Attendus de fin de cycle</a:t>
                      </a:r>
                    </a:p>
                  </a:txBody>
                  <a:tcPr marL="91441" marR="91441" marT="45726" marB="45726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54673">
                <a:tc>
                  <a:txBody>
                    <a:bodyPr/>
                    <a:lstStyle/>
                    <a:p>
                      <a:r>
                        <a:rPr lang="fr-FR" sz="1800" dirty="0"/>
                        <a:t>Organisation et transformations de la matière</a:t>
                      </a:r>
                    </a:p>
                  </a:txBody>
                  <a:tcPr marL="91441" marR="91441" marT="45726" marB="45726"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·"/>
                      </a:pPr>
                      <a:r>
                        <a:rPr lang="fr-FR" sz="1600" dirty="0">
                          <a:sym typeface="Symbol" panose="05050102010706020507" pitchFamily="18" charset="2"/>
                        </a:rPr>
                        <a:t>Décrire la constitution et les états de la matière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·"/>
                      </a:pPr>
                      <a:r>
                        <a:rPr lang="fr-FR" sz="1600" dirty="0">
                          <a:sym typeface="Symbol" panose="05050102010706020507" pitchFamily="18" charset="2"/>
                        </a:rPr>
                        <a:t>Décrire et expliquer des transformations chimiques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·"/>
                      </a:pPr>
                      <a:r>
                        <a:rPr lang="fr-FR" sz="1600" dirty="0">
                          <a:sym typeface="Symbol" panose="05050102010706020507" pitchFamily="18" charset="2"/>
                        </a:rPr>
                        <a:t>Décrire l’organisation de la matière dans l’Univers</a:t>
                      </a:r>
                      <a:endParaRPr lang="fr-FR" sz="1600" dirty="0"/>
                    </a:p>
                  </a:txBody>
                  <a:tcPr marL="91441" marR="91441" marT="45726" marB="45726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66932">
                <a:tc>
                  <a:txBody>
                    <a:bodyPr/>
                    <a:lstStyle/>
                    <a:p>
                      <a:r>
                        <a:rPr lang="fr-FR" sz="1800" dirty="0"/>
                        <a:t>Mouvements et interactions</a:t>
                      </a:r>
                    </a:p>
                  </a:txBody>
                  <a:tcPr marL="91441" marR="91441" marT="45726" marB="45726"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·"/>
                      </a:pPr>
                      <a:r>
                        <a:rPr lang="fr-FR" sz="1600" dirty="0">
                          <a:sym typeface="Symbol" panose="05050102010706020507" pitchFamily="18" charset="2"/>
                        </a:rPr>
                        <a:t>Caractériser un mouvement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·"/>
                      </a:pPr>
                      <a:r>
                        <a:rPr lang="fr-FR" sz="1600" dirty="0">
                          <a:sym typeface="Symbol" panose="05050102010706020507" pitchFamily="18" charset="2"/>
                        </a:rPr>
                        <a:t>Modéliser une interaction par une force caractérisée</a:t>
                      </a:r>
                      <a:r>
                        <a:rPr lang="fr-FR" sz="1600" baseline="0" dirty="0">
                          <a:sym typeface="Symbol" panose="05050102010706020507" pitchFamily="18" charset="2"/>
                        </a:rPr>
                        <a:t> par un point d’application, une direction, un sens et une valeur</a:t>
                      </a:r>
                      <a:endParaRPr lang="fr-FR" sz="1600" dirty="0"/>
                    </a:p>
                  </a:txBody>
                  <a:tcPr marL="91441" marR="91441" marT="45726" marB="45726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10803">
                <a:tc>
                  <a:txBody>
                    <a:bodyPr/>
                    <a:lstStyle/>
                    <a:p>
                      <a:r>
                        <a:rPr lang="fr-FR" sz="1800" dirty="0"/>
                        <a:t>L’énergie et ses conversions</a:t>
                      </a:r>
                    </a:p>
                  </a:txBody>
                  <a:tcPr marL="91441" marR="91441" marT="45726" marB="45726"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·"/>
                      </a:pPr>
                      <a:r>
                        <a:rPr lang="fr-FR" sz="1600" dirty="0">
                          <a:sym typeface="Symbol" panose="05050102010706020507" pitchFamily="18" charset="2"/>
                        </a:rPr>
                        <a:t>Identifier les sources, les transferts, les conversions et les formes d’énergie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·"/>
                      </a:pPr>
                      <a:r>
                        <a:rPr lang="fr-FR" sz="1600" dirty="0">
                          <a:sym typeface="Symbol" panose="05050102010706020507" pitchFamily="18" charset="2"/>
                        </a:rPr>
                        <a:t>Utiliser la conservation de l’énergie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·"/>
                      </a:pPr>
                      <a:r>
                        <a:rPr lang="fr-FR" sz="1600" dirty="0">
                          <a:sym typeface="Symbol" panose="05050102010706020507" pitchFamily="18" charset="2"/>
                        </a:rPr>
                        <a:t>Réaliser des circuits électriques simples et exploiter les lois de l’électricité</a:t>
                      </a:r>
                      <a:endParaRPr lang="fr-FR" sz="1600" dirty="0"/>
                    </a:p>
                  </a:txBody>
                  <a:tcPr marL="91441" marR="91441" marT="45726" marB="45726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23062">
                <a:tc>
                  <a:txBody>
                    <a:bodyPr/>
                    <a:lstStyle/>
                    <a:p>
                      <a:r>
                        <a:rPr lang="fr-FR" sz="1800" dirty="0"/>
                        <a:t>Des signaux pour observer et communiquer</a:t>
                      </a:r>
                    </a:p>
                  </a:txBody>
                  <a:tcPr marL="91441" marR="91441" marT="45726" marB="45726"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·"/>
                      </a:pPr>
                      <a:r>
                        <a:rPr lang="fr-FR" sz="1600" dirty="0">
                          <a:sym typeface="Symbol" panose="05050102010706020507" pitchFamily="18" charset="2"/>
                        </a:rPr>
                        <a:t>Caractériser différents types de signaux (lumineux, sonores, radio …)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·"/>
                      </a:pPr>
                      <a:r>
                        <a:rPr lang="fr-FR" sz="1600" dirty="0">
                          <a:sym typeface="Symbol" panose="05050102010706020507" pitchFamily="18" charset="2"/>
                        </a:rPr>
                        <a:t>Utiliser les propriétés de ces signaux</a:t>
                      </a:r>
                      <a:endParaRPr lang="fr-FR" sz="1600" dirty="0"/>
                    </a:p>
                  </a:txBody>
                  <a:tcPr marL="91441" marR="91441" marT="45726" marB="45726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259632" cy="6858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1600" b="1"/>
              <a:t/>
            </a:r>
            <a:br>
              <a:rPr lang="fr-FR" sz="1600" b="1"/>
            </a:br>
            <a:r>
              <a:rPr lang="fr-FR" sz="1600" b="1"/>
              <a:t/>
            </a:r>
            <a:br>
              <a:rPr lang="fr-FR" sz="1600" b="1"/>
            </a:br>
            <a:endParaRPr lang="fr-FR" sz="1600" b="1" dirty="0"/>
          </a:p>
        </p:txBody>
      </p:sp>
      <p:graphicFrame>
        <p:nvGraphicFramePr>
          <p:cNvPr id="12293" name="Object 8"/>
          <p:cNvGraphicFramePr>
            <a:graphicFrameLocks noChangeAspect="1"/>
          </p:cNvGraphicFramePr>
          <p:nvPr/>
        </p:nvGraphicFramePr>
        <p:xfrm>
          <a:off x="0" y="0"/>
          <a:ext cx="1212850" cy="1552575"/>
        </p:xfrm>
        <a:graphic>
          <a:graphicData uri="http://schemas.openxmlformats.org/presentationml/2006/ole">
            <p:oleObj spid="_x0000_s12357" name="Picture" r:id="rId4" imgW="1211580" imgH="1552956" progId="Word.Picture.8">
              <p:embed/>
            </p:oleObj>
          </a:graphicData>
        </a:graphic>
      </p:graphicFrame>
      <p:sp>
        <p:nvSpPr>
          <p:cNvPr id="12294" name="Espace réservé du numéro de diapositive 8"/>
          <p:cNvSpPr txBox="1">
            <a:spLocks noGrp="1"/>
          </p:cNvSpPr>
          <p:nvPr/>
        </p:nvSpPr>
        <p:spPr bwMode="auto">
          <a:xfrm>
            <a:off x="6553200" y="6356350"/>
            <a:ext cx="248285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/>
            <a:fld id="{FB26A39D-6A8F-42D0-8476-833A864E313B}" type="slidenum">
              <a:rPr lang="fr-FR" altLang="fr-FR" sz="12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5</a:t>
            </a:fld>
            <a:endParaRPr lang="fr-FR" altLang="fr-FR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080" name="Espace réservé du contenu 2"/>
          <p:cNvSpPr>
            <a:spLocks/>
          </p:cNvSpPr>
          <p:nvPr/>
        </p:nvSpPr>
        <p:spPr bwMode="auto">
          <a:xfrm>
            <a:off x="1258888" y="869950"/>
            <a:ext cx="78851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fr-FR" altLang="fr-FR" sz="2800" b="1" dirty="0">
                <a:solidFill>
                  <a:schemeClr val="tx2"/>
                </a:solidFill>
                <a:latin typeface="Calibri" panose="020F0502020204030204" pitchFamily="34" charset="0"/>
              </a:rPr>
              <a:t>Les évolutions de contenus au cycle 4</a:t>
            </a:r>
          </a:p>
          <a:p>
            <a:pPr marL="0" indent="0" algn="ctr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fr-FR" altLang="fr-FR" sz="5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0" indent="0" algn="ctr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fr-FR" altLang="fr-FR" sz="2400" dirty="0">
                <a:latin typeface="Calibri" panose="020F0502020204030204" pitchFamily="34" charset="0"/>
                <a:hlinkClick r:id="rId5" action="ppaction://hlinkfile"/>
              </a:rPr>
              <a:t>Cf. Tableau : du programme 2009 au programme 2016</a:t>
            </a:r>
            <a:endParaRPr lang="fr-FR" altLang="fr-FR" sz="2400" dirty="0">
              <a:latin typeface="Calibri" panose="020F0502020204030204" pitchFamily="34" charset="0"/>
            </a:endParaRPr>
          </a:p>
          <a:p>
            <a:pPr marL="0" indent="0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fr-FR" altLang="fr-FR" sz="24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altLang="fr-FR" sz="2800" b="1" dirty="0">
                <a:latin typeface="Calibri" panose="020F0502020204030204" pitchFamily="34" charset="0"/>
              </a:rPr>
              <a:t> </a:t>
            </a:r>
          </a:p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sz="900" dirty="0"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sz="900" dirty="0">
              <a:latin typeface="Calibri" panose="020F0502020204030204" pitchFamily="34" charset="0"/>
            </a:endParaRPr>
          </a:p>
        </p:txBody>
      </p:sp>
      <p:sp>
        <p:nvSpPr>
          <p:cNvPr id="12296" name="ZoneTexte 23"/>
          <p:cNvSpPr txBox="1">
            <a:spLocks noChangeArrowheads="1"/>
          </p:cNvSpPr>
          <p:nvPr/>
        </p:nvSpPr>
        <p:spPr bwMode="auto">
          <a:xfrm>
            <a:off x="0" y="6165850"/>
            <a:ext cx="12588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altLang="fr-FR" sz="1400" i="1">
                <a:solidFill>
                  <a:srgbClr val="BFBFBF"/>
                </a:solidFill>
              </a:rPr>
              <a:t>Mai 2016</a:t>
            </a:r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1387475" y="2295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 altLang="fr-FR"/>
          </a:p>
        </p:txBody>
      </p:sp>
      <p:sp>
        <p:nvSpPr>
          <p:cNvPr id="3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7369906"/>
              </p:ext>
            </p:extLst>
          </p:nvPr>
        </p:nvGraphicFramePr>
        <p:xfrm>
          <a:off x="1691680" y="1991540"/>
          <a:ext cx="6768752" cy="4649445"/>
        </p:xfrm>
        <a:graphic>
          <a:graphicData uri="http://schemas.openxmlformats.org/drawingml/2006/table">
            <a:tbl>
              <a:tblPr/>
              <a:tblGrid>
                <a:gridCol w="8949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551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1862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896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79" marR="55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44546A"/>
                          </a:solidFill>
                          <a:latin typeface="Calibri"/>
                          <a:ea typeface="Calibri"/>
                          <a:cs typeface="Times New Roman"/>
                        </a:rPr>
                        <a:t>CE QUI DISPARAIT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79" marR="55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CE QUI EST NOUVEAU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79" marR="55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400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latin typeface="Calibri"/>
                          <a:ea typeface="Calibri"/>
                          <a:cs typeface="Times New Roman"/>
                        </a:rPr>
                        <a:t>EN PHYSIQUE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79" marR="55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44546A"/>
                          </a:solidFill>
                          <a:latin typeface="Calibri"/>
                          <a:ea typeface="Calibri"/>
                          <a:cs typeface="Times New Roman"/>
                        </a:rPr>
                        <a:t>Tension nominale. Surtension et sous-tension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44546A"/>
                          </a:solidFill>
                          <a:latin typeface="Calibri"/>
                          <a:ea typeface="Calibri"/>
                          <a:cs typeface="Times New Roman"/>
                        </a:rPr>
                        <a:t>Tension continue et tension alternative périodique ; l’oscilloscope, instrument de mesures de tension et de durée (relation entre période et fréquence) ; valeur efficace d’une tension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None/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44546A"/>
                          </a:solidFill>
                          <a:latin typeface="Calibri"/>
                          <a:ea typeface="Calibri"/>
                          <a:cs typeface="Times New Roman"/>
                        </a:rPr>
                        <a:t>Ombres propres, ombres portées ; description simple des mouvements pour le système Soleil-Terre-Lune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None/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44546A"/>
                          </a:solidFill>
                          <a:latin typeface="Calibri"/>
                          <a:ea typeface="Calibri"/>
                          <a:cs typeface="Times New Roman"/>
                        </a:rPr>
                        <a:t>Lentilles, foyers et images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None/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44546A"/>
                          </a:solidFill>
                          <a:latin typeface="Calibri"/>
                          <a:ea typeface="Calibri"/>
                          <a:cs typeface="Times New Roman"/>
                        </a:rPr>
                        <a:t>Pression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79" marR="55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Galaxies, évolution de l’Univers, formation du système solaire ; ordres de grandeur des distances astronomiques ; la matière constituant la Terre et les étoiles ; les éléments sur Terre et dans l’Univers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None/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Vitesse :</a:t>
                      </a: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direction, sens, valeur </a:t>
                      </a: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; </a:t>
                      </a:r>
                      <a:r>
                        <a:rPr lang="fr-FR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mouvements rectilignes et circulaires ; mouvements uniformes et mouvements dont la vitesse varie au cours du temps en direction ou en valeur ; relativité du mouvement dans des cas simples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Action de contact </a:t>
                      </a: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et action à distance </a:t>
                      </a:r>
                      <a:r>
                        <a:rPr lang="fr-FR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; force (point d’application, direction, sens, valeur)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None/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Signaux sonores : vitesse de propagation ; notion de fréquence (sons audibles, infrasons, ultrasons)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Signal et information : transport d’un signal, donc d’une information, par le son ou la lumière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79" marR="55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9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latin typeface="Calibri"/>
                          <a:ea typeface="Calibri"/>
                          <a:cs typeface="Times New Roman"/>
                        </a:rPr>
                        <a:t>EN CHIMIE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79" marR="55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endParaRPr lang="fr-FR" sz="500" dirty="0">
                        <a:solidFill>
                          <a:srgbClr val="44546A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44546A"/>
                          </a:solidFill>
                          <a:latin typeface="Calibri"/>
                          <a:ea typeface="Calibri"/>
                          <a:cs typeface="Times New Roman"/>
                        </a:rPr>
                        <a:t>Pile électrochimique 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44546A"/>
                          </a:solidFill>
                          <a:latin typeface="Calibri"/>
                          <a:ea typeface="Calibri"/>
                          <a:cs typeface="Times New Roman"/>
                        </a:rPr>
                        <a:t>Synthèse d’espèces chimiques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79" marR="55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endParaRPr lang="fr-FR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Réactions entre solutions acides et basiques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79" marR="55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259632" cy="6858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1600" b="1"/>
              <a:t/>
            </a:r>
            <a:br>
              <a:rPr lang="fr-FR" sz="1600" b="1"/>
            </a:br>
            <a:r>
              <a:rPr lang="fr-FR" sz="1600" b="1"/>
              <a:t/>
            </a:r>
            <a:br>
              <a:rPr lang="fr-FR" sz="1600" b="1"/>
            </a:br>
            <a:endParaRPr lang="fr-FR" sz="1600" b="1" dirty="0"/>
          </a:p>
        </p:txBody>
      </p:sp>
      <p:graphicFrame>
        <p:nvGraphicFramePr>
          <p:cNvPr id="16389" name="Object 8"/>
          <p:cNvGraphicFramePr>
            <a:graphicFrameLocks noChangeAspect="1"/>
          </p:cNvGraphicFramePr>
          <p:nvPr/>
        </p:nvGraphicFramePr>
        <p:xfrm>
          <a:off x="0" y="0"/>
          <a:ext cx="1212850" cy="1552575"/>
        </p:xfrm>
        <a:graphic>
          <a:graphicData uri="http://schemas.openxmlformats.org/presentationml/2006/ole">
            <p:oleObj spid="_x0000_s16456" name="Picture" r:id="rId4" imgW="1211580" imgH="1552956" progId="Word.Picture.8">
              <p:embed/>
            </p:oleObj>
          </a:graphicData>
        </a:graphic>
      </p:graphicFrame>
      <p:sp>
        <p:nvSpPr>
          <p:cNvPr id="16390" name="Espace réservé du numéro de diapositive 8"/>
          <p:cNvSpPr txBox="1">
            <a:spLocks noGrp="1"/>
          </p:cNvSpPr>
          <p:nvPr/>
        </p:nvSpPr>
        <p:spPr bwMode="auto">
          <a:xfrm>
            <a:off x="6553200" y="6356350"/>
            <a:ext cx="248285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/>
            <a:fld id="{FEE77E7F-7377-45D8-8A54-87D38827BEBA}" type="slidenum">
              <a:rPr lang="fr-FR" altLang="fr-FR" sz="12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6</a:t>
            </a:fld>
            <a:endParaRPr lang="fr-FR" altLang="fr-FR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080" name="Espace réservé du contenu 2"/>
          <p:cNvSpPr>
            <a:spLocks/>
          </p:cNvSpPr>
          <p:nvPr/>
        </p:nvSpPr>
        <p:spPr bwMode="auto">
          <a:xfrm>
            <a:off x="1397745" y="260648"/>
            <a:ext cx="7556500" cy="570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fr-FR" altLang="fr-FR" sz="2800" b="1" dirty="0">
                <a:solidFill>
                  <a:schemeClr val="tx2"/>
                </a:solidFill>
                <a:latin typeface="Calibri" panose="020F0502020204030204" pitchFamily="34" charset="0"/>
              </a:rPr>
              <a:t>Le DNB : livret de compétences (400 pts) et contrôle final (300 pts)</a:t>
            </a:r>
          </a:p>
          <a:p>
            <a:pPr marL="0" indent="0" algn="ctr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16393" name="Rectangle 10"/>
          <p:cNvSpPr>
            <a:spLocks noChangeArrowheads="1"/>
          </p:cNvSpPr>
          <p:nvPr/>
        </p:nvSpPr>
        <p:spPr bwMode="auto">
          <a:xfrm>
            <a:off x="1387475" y="2295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 altLang="fr-FR"/>
          </a:p>
        </p:txBody>
      </p:sp>
      <p:sp>
        <p:nvSpPr>
          <p:cNvPr id="16394" name="Rectangle 11"/>
          <p:cNvSpPr>
            <a:spLocks noChangeArrowheads="1"/>
          </p:cNvSpPr>
          <p:nvPr/>
        </p:nvSpPr>
        <p:spPr bwMode="auto">
          <a:xfrm>
            <a:off x="1525588" y="22304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 altLang="fr-FR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37665629"/>
              </p:ext>
            </p:extLst>
          </p:nvPr>
        </p:nvGraphicFramePr>
        <p:xfrm>
          <a:off x="1687464" y="1552575"/>
          <a:ext cx="6977062" cy="4241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78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104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24221">
                <a:tc>
                  <a:txBody>
                    <a:bodyPr/>
                    <a:lstStyle/>
                    <a:p>
                      <a:r>
                        <a:rPr lang="fr-FR" sz="2000" dirty="0"/>
                        <a:t>Contrôle final</a:t>
                      </a:r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 </a:t>
                      </a:r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Barème</a:t>
                      </a:r>
                    </a:p>
                  </a:txBody>
                  <a:tcPr marL="91430" marR="91430" marT="45715" marB="4571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04">
                <a:tc>
                  <a:txBody>
                    <a:bodyPr/>
                    <a:lstStyle/>
                    <a:p>
                      <a:r>
                        <a:rPr lang="fr-FR" sz="1800" dirty="0">
                          <a:solidFill>
                            <a:schemeClr val="tx2"/>
                          </a:solidFill>
                        </a:rPr>
                        <a:t>Epreuve 1 (écrite)</a:t>
                      </a:r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2"/>
                          </a:solidFill>
                        </a:rPr>
                        <a:t>100</a:t>
                      </a:r>
                    </a:p>
                  </a:txBody>
                  <a:tcPr marL="91430" marR="91430" marT="45715" marB="4571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04">
                <a:tc>
                  <a:txBody>
                    <a:bodyPr/>
                    <a:lstStyle/>
                    <a:p>
                      <a:r>
                        <a:rPr lang="fr-FR" sz="1800" baseline="0" dirty="0"/>
                        <a:t>    </a:t>
                      </a:r>
                      <a:r>
                        <a:rPr lang="fr-FR" sz="1800" dirty="0"/>
                        <a:t>Mathématiques</a:t>
                      </a:r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marL="0" indent="0" algn="ctr" eaLnBrk="1" hangingPunct="1">
                        <a:spcBef>
                          <a:spcPts val="0"/>
                        </a:spcBef>
                        <a:buFontTx/>
                        <a:buNone/>
                        <a:defRPr/>
                      </a:pPr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(2h / 50 points)</a:t>
                      </a:r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2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0" marR="91430" marT="45715" marB="4571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    Sciences (2 parmi PC, SVT,</a:t>
                      </a:r>
                      <a:r>
                        <a:rPr lang="fr-FR" sz="1800" baseline="0" dirty="0"/>
                        <a:t> techno)</a:t>
                      </a:r>
                      <a:endParaRPr lang="fr-FR" sz="1800" dirty="0"/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(2 x 30 min /</a:t>
                      </a:r>
                    </a:p>
                    <a:p>
                      <a:pPr algn="ctr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 2x 25 points) </a:t>
                      </a:r>
                      <a:endParaRPr lang="fr-FR" sz="1400" dirty="0"/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2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0" marR="91430" marT="45715" marB="4571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04">
                <a:tc>
                  <a:txBody>
                    <a:bodyPr/>
                    <a:lstStyle/>
                    <a:p>
                      <a:r>
                        <a:rPr lang="fr-FR" sz="1800" dirty="0">
                          <a:solidFill>
                            <a:schemeClr val="tx2"/>
                          </a:solidFill>
                        </a:rPr>
                        <a:t>Epreuve 2 (écrite)</a:t>
                      </a:r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>
                        <a:solidFill>
                          <a:schemeClr val="tx2"/>
                        </a:solidFill>
                      </a:endParaRPr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2"/>
                          </a:solidFill>
                        </a:rPr>
                        <a:t>100</a:t>
                      </a:r>
                    </a:p>
                  </a:txBody>
                  <a:tcPr marL="91430" marR="91430" marT="45715" marB="45715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04">
                <a:tc>
                  <a:txBody>
                    <a:bodyPr/>
                    <a:lstStyle/>
                    <a:p>
                      <a:r>
                        <a:rPr lang="fr-FR" sz="1800" baseline="0" dirty="0"/>
                        <a:t>     Français</a:t>
                      </a:r>
                      <a:endParaRPr lang="fr-FR" sz="1800" dirty="0"/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30" marR="91430" marT="45715" marB="45715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04">
                <a:tc>
                  <a:txBody>
                    <a:bodyPr/>
                    <a:lstStyle/>
                    <a:p>
                      <a:r>
                        <a:rPr lang="fr-FR" sz="1800" dirty="0"/>
                        <a:t>     Histoire-Géographie - EMC</a:t>
                      </a:r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30" marR="91430" marT="45715" marB="45715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04">
                <a:tc>
                  <a:txBody>
                    <a:bodyPr/>
                    <a:lstStyle/>
                    <a:p>
                      <a:r>
                        <a:rPr lang="fr-FR" sz="1800" dirty="0">
                          <a:solidFill>
                            <a:schemeClr val="tx2"/>
                          </a:solidFill>
                        </a:rPr>
                        <a:t>Epreuve 3 (orale)</a:t>
                      </a:r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2"/>
                          </a:solidFill>
                        </a:rPr>
                        <a:t>100</a:t>
                      </a:r>
                    </a:p>
                  </a:txBody>
                  <a:tcPr marL="91430" marR="91430" marT="45715" marB="45715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04">
                <a:tc>
                  <a:txBody>
                    <a:bodyPr/>
                    <a:lstStyle/>
                    <a:p>
                      <a:r>
                        <a:rPr lang="fr-FR" sz="1800" dirty="0"/>
                        <a:t>     Expression orale, maîtrise de la langue</a:t>
                      </a:r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30" marR="91430" marT="45715" marB="45715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65749">
                <a:tc>
                  <a:txBody>
                    <a:bodyPr/>
                    <a:lstStyle/>
                    <a:p>
                      <a:r>
                        <a:rPr lang="fr-FR" sz="1800" dirty="0"/>
                        <a:t>     Connaissances et compétences</a:t>
                      </a:r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1430" marR="91430" marT="45715" marB="45715"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1430" marR="91430" marT="45715" marB="45715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65749">
                <a:tc>
                  <a:txBody>
                    <a:bodyPr/>
                    <a:lstStyle/>
                    <a:p>
                      <a:r>
                        <a:rPr lang="fr-FR" sz="1800" dirty="0">
                          <a:solidFill>
                            <a:schemeClr val="bg1"/>
                          </a:solidFill>
                        </a:rPr>
                        <a:t>Total des points</a:t>
                      </a:r>
                    </a:p>
                  </a:txBody>
                  <a:tcPr marL="91430" marR="91430" marT="45715" marB="457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30" marR="91430" marT="45715" marB="4571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bg1"/>
                          </a:solidFill>
                        </a:rPr>
                        <a:t>300</a:t>
                      </a:r>
                    </a:p>
                  </a:txBody>
                  <a:tcPr marL="91430" marR="91430" marT="45715" marB="45715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3D5394EF-B110-4721-B2ED-0F5E7CD14ADE}"/>
              </a:ext>
            </a:extLst>
          </p:cNvPr>
          <p:cNvSpPr txBox="1"/>
          <p:nvPr/>
        </p:nvSpPr>
        <p:spPr>
          <a:xfrm>
            <a:off x="1835696" y="596136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rgbClr val="0000FF"/>
                </a:solidFill>
              </a:rPr>
              <a:t>Lien vers DNB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1259632" cy="6858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1600" b="1"/>
              <a:t/>
            </a:r>
            <a:br>
              <a:rPr lang="fr-FR" sz="1600" b="1"/>
            </a:br>
            <a:r>
              <a:rPr lang="fr-FR" sz="1600" b="1"/>
              <a:t/>
            </a:r>
            <a:br>
              <a:rPr lang="fr-FR" sz="1600" b="1"/>
            </a:br>
            <a:endParaRPr lang="fr-FR" sz="1600" b="1" dirty="0"/>
          </a:p>
        </p:txBody>
      </p:sp>
      <p:graphicFrame>
        <p:nvGraphicFramePr>
          <p:cNvPr id="18437" name="Object 8"/>
          <p:cNvGraphicFramePr>
            <a:graphicFrameLocks noChangeAspect="1"/>
          </p:cNvGraphicFramePr>
          <p:nvPr/>
        </p:nvGraphicFramePr>
        <p:xfrm>
          <a:off x="0" y="0"/>
          <a:ext cx="1212850" cy="1552575"/>
        </p:xfrm>
        <a:graphic>
          <a:graphicData uri="http://schemas.openxmlformats.org/presentationml/2006/ole">
            <p:oleObj spid="_x0000_s18502" name="Picture" r:id="rId4" imgW="1211580" imgH="1552956" progId="Word.Picture.8">
              <p:embed/>
            </p:oleObj>
          </a:graphicData>
        </a:graphic>
      </p:graphicFrame>
      <p:sp>
        <p:nvSpPr>
          <p:cNvPr id="18438" name="Espace réservé du numéro de diapositive 8"/>
          <p:cNvSpPr txBox="1">
            <a:spLocks noGrp="1"/>
          </p:cNvSpPr>
          <p:nvPr/>
        </p:nvSpPr>
        <p:spPr bwMode="auto">
          <a:xfrm>
            <a:off x="6553200" y="6356350"/>
            <a:ext cx="248285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/>
            <a:fld id="{646D00EB-3E36-4297-B77E-275DD48D0097}" type="slidenum">
              <a:rPr lang="fr-FR" altLang="fr-FR" sz="12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7</a:t>
            </a:fld>
            <a:endParaRPr lang="fr-FR" altLang="fr-FR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080" name="Espace réservé du contenu 2"/>
          <p:cNvSpPr>
            <a:spLocks/>
          </p:cNvSpPr>
          <p:nvPr/>
        </p:nvSpPr>
        <p:spPr bwMode="auto">
          <a:xfrm>
            <a:off x="1347788" y="1017588"/>
            <a:ext cx="7561262" cy="51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fr-FR" altLang="fr-FR" sz="2800" b="1" dirty="0">
                <a:solidFill>
                  <a:schemeClr val="tx2"/>
                </a:solidFill>
                <a:latin typeface="Calibri" panose="020F0502020204030204" pitchFamily="34" charset="0"/>
              </a:rPr>
              <a:t>Sources - Textes de référence :</a:t>
            </a:r>
          </a:p>
          <a:p>
            <a:pPr marL="0" indent="0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fr-FR" altLang="fr-FR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285750" indent="-285750" eaLnBrk="1" hangingPunct="1">
              <a:spcBef>
                <a:spcPts val="0"/>
              </a:spcBef>
              <a:buFont typeface="Symbol" panose="05050102010706020507" pitchFamily="18" charset="2"/>
              <a:buChar char="·"/>
              <a:defRPr/>
            </a:pPr>
            <a:r>
              <a:rPr lang="fr-FR" altLang="fr-FR" sz="2000" dirty="0">
                <a:latin typeface="+mn-lt"/>
                <a:sym typeface="Symbol" panose="05050102010706020507" pitchFamily="18" charset="2"/>
              </a:rPr>
              <a:t>Socle commun de connaissances, de compétences et de culture :</a:t>
            </a:r>
          </a:p>
          <a:p>
            <a:pPr marL="0" indent="0" eaLnBrk="1" hangingPunct="1">
              <a:spcBef>
                <a:spcPts val="0"/>
              </a:spcBef>
              <a:defRPr/>
            </a:pPr>
            <a:r>
              <a:rPr lang="fr-FR" sz="2000" u="sng" dirty="0">
                <a:latin typeface="+mn-lt"/>
                <a:hlinkClick r:id="rId5"/>
              </a:rPr>
              <a:t>BO n°17 du 23 avril 2015</a:t>
            </a:r>
            <a:endParaRPr lang="fr-FR" altLang="fr-FR" sz="2000" dirty="0">
              <a:latin typeface="+mn-lt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sz="2000" dirty="0">
              <a:latin typeface="+mn-lt"/>
              <a:sym typeface="Symbol" panose="05050102010706020507" pitchFamily="18" charset="2"/>
            </a:endParaRPr>
          </a:p>
          <a:p>
            <a:pPr marL="285750" indent="-285750" eaLnBrk="1" hangingPunct="1">
              <a:spcBef>
                <a:spcPts val="0"/>
              </a:spcBef>
              <a:buFont typeface="Symbol" panose="05050102010706020507" pitchFamily="18" charset="2"/>
              <a:buChar char="·"/>
              <a:defRPr/>
            </a:pPr>
            <a:r>
              <a:rPr lang="fr-FR" altLang="fr-FR" sz="2000" dirty="0">
                <a:latin typeface="+mn-lt"/>
                <a:sym typeface="Symbol" panose="05050102010706020507" pitchFamily="18" charset="2"/>
                <a:hlinkClick r:id="rId6"/>
              </a:rPr>
              <a:t>Programmes du cycle 4 </a:t>
            </a:r>
            <a:r>
              <a:rPr lang="fr-FR" altLang="fr-FR" sz="2000" dirty="0">
                <a:latin typeface="+mn-lt"/>
                <a:sym typeface="Symbol" panose="05050102010706020507" pitchFamily="18" charset="2"/>
              </a:rPr>
              <a:t>: </a:t>
            </a:r>
            <a:r>
              <a:rPr lang="fr-FR" sz="2000" dirty="0">
                <a:latin typeface="+mn-lt"/>
                <a:hlinkClick r:id="rId7"/>
              </a:rPr>
              <a:t>BO spécial n° 11 du 26 novembre </a:t>
            </a:r>
            <a:r>
              <a:rPr lang="fr-FR" sz="2000" dirty="0">
                <a:hlinkClick r:id="rId7"/>
              </a:rPr>
              <a:t>2015</a:t>
            </a:r>
            <a:r>
              <a:rPr lang="fr-FR" sz="2000" dirty="0"/>
              <a:t>, </a:t>
            </a:r>
            <a:r>
              <a:rPr lang="fr-FR" sz="2000" dirty="0">
                <a:latin typeface="+mn-lt"/>
              </a:rPr>
              <a:t>complété par l’arrêté modificatif au </a:t>
            </a:r>
            <a:r>
              <a:rPr lang="fr-FR" sz="2000" u="sng" dirty="0">
                <a:latin typeface="+mn-lt"/>
                <a:hlinkClick r:id="rId8"/>
              </a:rPr>
              <a:t>BO n°48 du 24 décembre 2015</a:t>
            </a:r>
            <a:endParaRPr lang="fr-FR" altLang="fr-FR" sz="2000" dirty="0">
              <a:latin typeface="+mn-lt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sz="2000" dirty="0">
              <a:latin typeface="+mn-lt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sz="2000" dirty="0">
              <a:latin typeface="+mn-lt"/>
              <a:sym typeface="Symbol" panose="05050102010706020507" pitchFamily="18" charset="2"/>
            </a:endParaRPr>
          </a:p>
          <a:p>
            <a:pPr marL="285750" indent="-285750" eaLnBrk="1" hangingPunct="1">
              <a:spcBef>
                <a:spcPts val="0"/>
              </a:spcBef>
              <a:buFont typeface="Symbol" panose="05050102010706020507" pitchFamily="18" charset="2"/>
              <a:buChar char="·"/>
              <a:defRPr/>
            </a:pPr>
            <a:r>
              <a:rPr lang="fr-FR" altLang="fr-FR" sz="2000" dirty="0">
                <a:latin typeface="+mn-lt"/>
                <a:sym typeface="Symbol" panose="05050102010706020507" pitchFamily="18" charset="2"/>
              </a:rPr>
              <a:t>Evaluation des acquis scolaires des élèves et livret scolaire, à l’école et au collège : </a:t>
            </a:r>
            <a:r>
              <a:rPr lang="fr-FR" altLang="fr-FR" sz="2000" dirty="0">
                <a:latin typeface="+mn-lt"/>
                <a:sym typeface="Symbol" panose="05050102010706020507" pitchFamily="18" charset="2"/>
                <a:hlinkClick r:id="rId9"/>
              </a:rPr>
              <a:t>BO n°3 du 21 janvier 2016</a:t>
            </a:r>
            <a:r>
              <a:rPr lang="fr-FR" altLang="fr-FR" sz="2000" dirty="0">
                <a:latin typeface="+mn-lt"/>
                <a:sym typeface="Symbol" panose="05050102010706020507" pitchFamily="18" charset="2"/>
              </a:rPr>
              <a:t> (décret)</a:t>
            </a: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sz="2000" dirty="0">
              <a:latin typeface="+mn-lt"/>
              <a:sym typeface="Symbol" panose="05050102010706020507" pitchFamily="18" charset="2"/>
            </a:endParaRPr>
          </a:p>
          <a:p>
            <a:pPr marL="285750" indent="-285750" eaLnBrk="1" hangingPunct="1">
              <a:spcBef>
                <a:spcPts val="0"/>
              </a:spcBef>
              <a:buFont typeface="Symbol" panose="05050102010706020507" pitchFamily="18" charset="2"/>
              <a:buChar char="·"/>
              <a:defRPr/>
            </a:pPr>
            <a:r>
              <a:rPr lang="fr-FR" altLang="fr-FR" sz="2000" dirty="0">
                <a:latin typeface="+mn-lt"/>
                <a:sym typeface="Symbol" panose="05050102010706020507" pitchFamily="18" charset="2"/>
              </a:rPr>
              <a:t>Diplôme national du brevet : modalités d’attribution </a:t>
            </a:r>
          </a:p>
          <a:p>
            <a:pPr marL="273050" indent="-273050" eaLnBrk="1" hangingPunct="1">
              <a:spcBef>
                <a:spcPts val="0"/>
              </a:spcBef>
              <a:defRPr/>
            </a:pPr>
            <a:r>
              <a:rPr lang="fr-FR" altLang="fr-FR" sz="2000" dirty="0">
                <a:latin typeface="+mn-lt"/>
                <a:sym typeface="Symbol" panose="05050102010706020507" pitchFamily="18" charset="2"/>
              </a:rPr>
              <a:t>     </a:t>
            </a:r>
            <a:r>
              <a:rPr lang="fr-FR" altLang="fr-FR" sz="2000" dirty="0">
                <a:latin typeface="+mn-lt"/>
                <a:sym typeface="Symbol" panose="05050102010706020507" pitchFamily="18" charset="2"/>
                <a:hlinkClick r:id="rId10"/>
              </a:rPr>
              <a:t>BO n°3 du 21 janvier 2016</a:t>
            </a:r>
            <a:r>
              <a:rPr lang="fr-FR" altLang="fr-FR" sz="2000" dirty="0">
                <a:latin typeface="+mn-lt"/>
                <a:sym typeface="Symbol" panose="05050102010706020507" pitchFamily="18" charset="2"/>
              </a:rPr>
              <a:t> (arrêté) et </a:t>
            </a:r>
            <a:r>
              <a:rPr lang="fr-FR" altLang="fr-FR" sz="2000" dirty="0">
                <a:latin typeface="+mn-lt"/>
                <a:sym typeface="Symbol" panose="05050102010706020507" pitchFamily="18" charset="2"/>
                <a:hlinkClick r:id="rId11"/>
              </a:rPr>
              <a:t>BO n°14 du 8 avril 2016</a:t>
            </a:r>
            <a:r>
              <a:rPr lang="fr-FR" altLang="fr-FR" sz="2000" dirty="0">
                <a:latin typeface="+mn-lt"/>
                <a:sym typeface="Symbol" panose="05050102010706020507" pitchFamily="18" charset="2"/>
              </a:rPr>
              <a:t> (note de service)</a:t>
            </a:r>
          </a:p>
          <a:p>
            <a:pPr marL="285750" indent="-285750" eaLnBrk="1" hangingPunct="1">
              <a:spcBef>
                <a:spcPts val="0"/>
              </a:spcBef>
              <a:buFont typeface="Symbol" panose="05050102010706020507" pitchFamily="18" charset="2"/>
              <a:buChar char="·"/>
              <a:defRPr/>
            </a:pPr>
            <a:endParaRPr lang="fr-FR" altLang="fr-FR" sz="2000" dirty="0">
              <a:sym typeface="Symbol" panose="05050102010706020507" pitchFamily="18" charset="2"/>
            </a:endParaRPr>
          </a:p>
          <a:p>
            <a:pPr marL="273050" indent="-273050" eaLnBrk="1" hangingPunct="1">
              <a:spcBef>
                <a:spcPts val="0"/>
              </a:spcBef>
              <a:defRPr/>
            </a:pPr>
            <a:endParaRPr lang="fr-FR" altLang="fr-FR" sz="2000" dirty="0">
              <a:latin typeface="+mn-lt"/>
              <a:sym typeface="Symbol" panose="05050102010706020507" pitchFamily="18" charset="2"/>
            </a:endParaRPr>
          </a:p>
          <a:p>
            <a:pPr marL="273050" indent="-273050" eaLnBrk="1" hangingPunct="1">
              <a:spcBef>
                <a:spcPts val="0"/>
              </a:spcBef>
              <a:defRPr/>
            </a:pPr>
            <a:endParaRPr lang="fr-FR" altLang="fr-FR" sz="2000" dirty="0">
              <a:latin typeface="+mn-lt"/>
              <a:sym typeface="Symbol" panose="05050102010706020507" pitchFamily="18" charset="2"/>
            </a:endParaRPr>
          </a:p>
          <a:p>
            <a:pPr marL="273050" indent="-273050" eaLnBrk="1" hangingPunct="1">
              <a:spcBef>
                <a:spcPts val="0"/>
              </a:spcBef>
              <a:defRPr/>
            </a:pPr>
            <a:endParaRPr lang="fr-FR" altLang="fr-FR" sz="2000" dirty="0">
              <a:latin typeface="+mn-lt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sz="2000" dirty="0">
              <a:latin typeface="+mn-lt"/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ts val="0"/>
              </a:spcBef>
              <a:defRPr/>
            </a:pPr>
            <a:endParaRPr lang="fr-FR" altLang="fr-FR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fr-FR" altLang="fr-FR" sz="2400" dirty="0"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altLang="fr-FR" sz="2800" b="1" dirty="0">
                <a:latin typeface="Calibri" panose="020F0502020204030204" pitchFamily="34" charset="0"/>
              </a:rPr>
              <a:t> </a:t>
            </a:r>
          </a:p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sz="900" dirty="0"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altLang="fr-FR" sz="9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6041</TotalTime>
  <Words>646</Words>
  <Application>Microsoft Office PowerPoint</Application>
  <PresentationFormat>Affichage à l'écran (4:3)</PresentationFormat>
  <Paragraphs>163</Paragraphs>
  <Slides>7</Slides>
  <Notes>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Thème Office</vt:lpstr>
      <vt:lpstr>Image</vt:lpstr>
      <vt:lpstr>Picture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nouveau programme TS</dc:title>
  <dc:creator>Anne Boisteux</dc:creator>
  <cp:lastModifiedBy>admin1</cp:lastModifiedBy>
  <cp:revision>601</cp:revision>
  <dcterms:created xsi:type="dcterms:W3CDTF">2011-04-25T07:19:57Z</dcterms:created>
  <dcterms:modified xsi:type="dcterms:W3CDTF">2018-03-15T10:51:15Z</dcterms:modified>
</cp:coreProperties>
</file>